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6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80" r:id="rId8"/>
    <p:sldId id="263" r:id="rId9"/>
    <p:sldId id="264" r:id="rId10"/>
    <p:sldId id="281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8" r:id="rId24"/>
    <p:sldId id="277" r:id="rId25"/>
  </p:sldIdLst>
  <p:sldSz cx="16256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DFF"/>
    <a:srgbClr val="00FF00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96"/>
    <p:restoredTop sz="94526"/>
  </p:normalViewPr>
  <p:slideViewPr>
    <p:cSldViewPr snapToGrid="0" snapToObjects="1">
      <p:cViewPr varScale="1">
        <p:scale>
          <a:sx n="82" d="100"/>
          <a:sy n="82" d="100"/>
        </p:scale>
        <p:origin x="600" y="84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0041769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>
                <a:solidFill>
                  <a:schemeClr val="dk2"/>
                </a:solidFill>
              </a:rPr>
              <a:t>Note from Chuck.  If you are using these materials, you can remove the UM logo and replace it with your own, but please retain the CC-BY logo on the first page as well as retain the entire last page.</a:t>
            </a:r>
          </a:p>
        </p:txBody>
      </p:sp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07443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9" name="Shape 2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837412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6" name="Shape 3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515064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Shape 3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4" name="Shape 3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384697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Shape 3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0" name="Shape 3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53172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7" name="Shape 32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392187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6" name="Shape 3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79751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Shape 3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3" name="Shape 34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001522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Shape 3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1" name="Shape 3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34148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Shape 3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8" name="Shape 3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985974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Shape 3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5" name="Shape 3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7642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441203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hape 3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82" name="Shape 3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31634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Shape 3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88" name="Shape 3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0969775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Shape 4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01" name="Shape 4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9614640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Shape 3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4" name="Shape 3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337136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3" name="Shape 2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53871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9" name="Shape 2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57912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5" name="Shape 24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023159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9" name="Shape 2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75510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9" name="Shape 2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62304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5" name="Shape 2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63643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2" name="Shape 2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8473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9940" y="1930401"/>
            <a:ext cx="11767544" cy="4439441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9940" y="6369840"/>
            <a:ext cx="11767544" cy="114856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91256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6400783"/>
            <a:ext cx="11767543" cy="755651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9940" y="914400"/>
            <a:ext cx="11767544" cy="48542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2" y="7156433"/>
            <a:ext cx="11767541" cy="65828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8674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0" y="1930400"/>
            <a:ext cx="11767545" cy="2641600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4876800"/>
            <a:ext cx="11767545" cy="31496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46367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9736" y="1930400"/>
            <a:ext cx="10665753" cy="3097832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2573867" y="5028232"/>
            <a:ext cx="9706199" cy="456232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867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5800876"/>
            <a:ext cx="11767545" cy="22352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97727" y="1295004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440653" y="3485050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029532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9" y="4165601"/>
            <a:ext cx="11767547" cy="2204240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5" cy="1147200"/>
          </a:xfrm>
        </p:spPr>
        <p:txBody>
          <a:bodyPr anchor="t"/>
          <a:lstStyle>
            <a:lvl1pPr marL="0" indent="0" algn="l">
              <a:buNone/>
              <a:defRPr sz="2667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52513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929" y="2641600"/>
            <a:ext cx="392915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9951" y="3556000"/>
            <a:ext cx="3903133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78213" y="2641600"/>
            <a:ext cx="3914988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5164141" y="3556000"/>
            <a:ext cx="3929059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2641600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9499601" y="3556000"/>
            <a:ext cx="3909484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24055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51" y="5667932"/>
            <a:ext cx="39200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69951" y="2946400"/>
            <a:ext cx="39200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9951" y="6436282"/>
            <a:ext cx="3920067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5834" y="5667932"/>
            <a:ext cx="39073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5185833" y="2946400"/>
            <a:ext cx="39073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184030" y="6436281"/>
            <a:ext cx="3912541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5667932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9499599" y="2946400"/>
            <a:ext cx="3909484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9499434" y="6436278"/>
            <a:ext cx="3914663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445646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994444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072284" y="573618"/>
            <a:ext cx="2336801" cy="7768167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9951" y="1183219"/>
            <a:ext cx="9897532" cy="715856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442409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title"/>
          </p:nvPr>
        </p:nvSpPr>
        <p:spPr>
          <a:xfrm>
            <a:off x="1155700" y="803564"/>
            <a:ext cx="13932000" cy="17363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989643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8856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94683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3815645"/>
            <a:ext cx="11767543" cy="2554196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4" cy="1147200"/>
          </a:xfrm>
        </p:spPr>
        <p:txBody>
          <a:bodyPr anchor="t"/>
          <a:lstStyle>
            <a:lvl1pPr marL="0" indent="0" algn="l">
              <a:buNone/>
              <a:defRPr sz="2667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76100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1084" y="2747434"/>
            <a:ext cx="5861785" cy="559435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39325" y="2741457"/>
            <a:ext cx="5861788" cy="560032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35611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540000"/>
            <a:ext cx="58617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1084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39328" y="2540000"/>
            <a:ext cx="586178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39328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29797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87877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544803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7" y="1930400"/>
            <a:ext cx="4534752" cy="1930400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9489" y="1930400"/>
            <a:ext cx="6927996" cy="6096000"/>
          </a:xfrm>
        </p:spPr>
        <p:txBody>
          <a:bodyPr anchor="ctr">
            <a:normAutofit/>
          </a:bodyPr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8" y="4172374"/>
            <a:ext cx="4534751" cy="3860799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98051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8543" y="2472256"/>
            <a:ext cx="6790541" cy="2099744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6061" y="1524000"/>
            <a:ext cx="4267200" cy="609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9" y="4876800"/>
            <a:ext cx="6779972" cy="1828800"/>
          </a:xfrm>
        </p:spPr>
        <p:txBody>
          <a:bodyPr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82807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3559581"/>
            <a:ext cx="5382683" cy="55844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3856464"/>
            <a:ext cx="2029883" cy="3153937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11478683" y="2235200"/>
            <a:ext cx="3759200" cy="3759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10665884" y="1"/>
            <a:ext cx="2137849" cy="15218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11474504" y="8128000"/>
            <a:ext cx="1324979" cy="1016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3917083" y="0"/>
            <a:ext cx="914400" cy="15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1482" y="603624"/>
            <a:ext cx="12539631" cy="18673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737225"/>
            <a:ext cx="11928721" cy="5593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3540853" y="2387602"/>
            <a:ext cx="1320799" cy="4063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11935432" y="4300397"/>
            <a:ext cx="5146393" cy="4064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3803387" y="394306"/>
            <a:ext cx="1117599" cy="10235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3733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D1D5FFB-A74B-4C1E-86F7-CBD4670BB9A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0D859A01-D2EE-462B-983B-0892A749A5B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</p:spTree>
    <p:extLst>
      <p:ext uri="{BB962C8B-B14F-4D97-AF65-F5344CB8AC3E}">
        <p14:creationId xmlns:p14="http://schemas.microsoft.com/office/powerpoint/2010/main" val="19026597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  <p:sldLayoutId id="2147483723" r:id="rId17"/>
    <p:sldLayoutId id="2147483724" r:id="rId18"/>
    <p:sldLayoutId id="2147483725" r:id="rId19"/>
  </p:sldLayoutIdLst>
  <p:hf sldNum="0" hdr="0" ftr="0" dt="0"/>
  <p:txStyles>
    <p:titleStyle>
      <a:lvl1pPr algn="l" defTabSz="609585" rtl="0" eaLnBrk="1" latinLnBrk="0" hangingPunct="1">
        <a:spcBef>
          <a:spcPct val="0"/>
        </a:spcBef>
        <a:buNone/>
        <a:defRPr sz="56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57189" indent="-457189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667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990575" indent="-380990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523962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133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2133547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74313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334125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396230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4571886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518147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title"/>
          </p:nvPr>
        </p:nvSpPr>
        <p:spPr>
          <a:xfrm>
            <a:off x="1611759" y="2623397"/>
            <a:ext cx="12539631" cy="255820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lecture 5</a:t>
            </a:r>
            <a:b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Functions</a:t>
            </a:r>
          </a:p>
        </p:txBody>
      </p:sp>
      <p:sp>
        <p:nvSpPr>
          <p:cNvPr id="206" name="Shape 206"/>
          <p:cNvSpPr txBox="1"/>
          <p:nvPr/>
        </p:nvSpPr>
        <p:spPr>
          <a:xfrm>
            <a:off x="6158059" y="7016745"/>
            <a:ext cx="8236799" cy="10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Vladislav </a:t>
            </a:r>
            <a:r>
              <a:rPr lang="en-US" sz="3200" u="none" strike="noStrike" cap="none" dirty="0" err="1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Karyukin</a:t>
            </a:r>
            <a:endParaRPr lang="en-US" sz="3200" u="none" strike="noStrike" cap="none" dirty="0">
              <a:solidFill>
                <a:srgbClr val="00B0F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Functions of Our Own</a:t>
            </a:r>
            <a:r>
              <a:rPr lang="is-IS" sz="72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…</a:t>
            </a:r>
            <a:endParaRPr lang="en-US" sz="7200" dirty="0">
              <a:solidFill>
                <a:srgbClr val="FFD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290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Building our Own Functions</a:t>
            </a:r>
          </a:p>
        </p:txBody>
      </p:sp>
      <p:sp>
        <p:nvSpPr>
          <p:cNvPr id="302" name="Shape 302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13932000" cy="372586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create a new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function 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using the </a:t>
            </a:r>
            <a:r>
              <a:rPr lang="en-US" sz="36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def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keyword followed by optional parameters in parenthes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indent the body of the function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This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defines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the function but </a:t>
            </a: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does not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execute the body of the function</a:t>
            </a:r>
          </a:p>
        </p:txBody>
      </p:sp>
      <p:sp>
        <p:nvSpPr>
          <p:cNvPr id="303" name="Shape 303"/>
          <p:cNvSpPr txBox="1"/>
          <p:nvPr/>
        </p:nvSpPr>
        <p:spPr>
          <a:xfrm>
            <a:off x="3817000" y="6633900"/>
            <a:ext cx="9938399" cy="1660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print_lyrics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"I'm a lumberjack, and I'm okay.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")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'I sleep all night and I work all day.')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 txBox="1"/>
          <p:nvPr/>
        </p:nvSpPr>
        <p:spPr>
          <a:xfrm>
            <a:off x="1061599" y="1935150"/>
            <a:ext cx="10739875" cy="5540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'Hello')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print_lyrics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"I'm a lumberjack, and I'm okay.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")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'I sleep all night and I work all day.')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8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Yo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28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309" name="Shape 309"/>
          <p:cNvSpPr txBox="1"/>
          <p:nvPr/>
        </p:nvSpPr>
        <p:spPr>
          <a:xfrm>
            <a:off x="13681075" y="4229901"/>
            <a:ext cx="1119187" cy="1663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</a:t>
            </a:r>
            <a:endParaRPr lang="en-US" sz="36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</a:t>
            </a:r>
          </a:p>
        </p:txBody>
      </p:sp>
      <p:sp>
        <p:nvSpPr>
          <p:cNvPr id="310" name="Shape 310"/>
          <p:cNvSpPr txBox="1"/>
          <p:nvPr/>
        </p:nvSpPr>
        <p:spPr>
          <a:xfrm>
            <a:off x="9626600" y="1174754"/>
            <a:ext cx="6218238" cy="14731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  </a:t>
            </a:r>
            <a:r>
              <a:rPr lang="en-US" sz="25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2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"I'm a lumberjack, and I'm okay."</a:t>
            </a:r>
            <a:r>
              <a:rPr lang="en-US" sz="25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r>
              <a:rPr lang="en-US" sz="2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 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  </a:t>
            </a:r>
            <a:r>
              <a:rPr lang="en-US" sz="25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2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'I sleep all night and I work all day.'</a:t>
            </a:r>
            <a:r>
              <a:rPr lang="en-US" sz="25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311" name="Shape 311"/>
          <p:cNvSpPr txBox="1"/>
          <p:nvPr/>
        </p:nvSpPr>
        <p:spPr>
          <a:xfrm>
            <a:off x="7416799" y="1657354"/>
            <a:ext cx="2180091" cy="508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print_lyrics</a:t>
            </a:r>
            <a:r>
              <a:rPr lang="en-US" sz="2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():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Shape 3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Definitions and Uses</a:t>
            </a:r>
          </a:p>
        </p:txBody>
      </p:sp>
      <p:sp>
        <p:nvSpPr>
          <p:cNvPr id="317" name="Shape 317"/>
          <p:cNvSpPr txBox="1">
            <a:spLocks noGrp="1"/>
          </p:cNvSpPr>
          <p:nvPr>
            <p:ph idx="1"/>
          </p:nvPr>
        </p:nvSpPr>
        <p:spPr>
          <a:xfrm>
            <a:off x="1155700" y="2482253"/>
            <a:ext cx="13932000" cy="391653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Once we have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defined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 function, we can 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call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(or 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invoke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 it </a:t>
            </a:r>
            <a:b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 many times as we like</a:t>
            </a:r>
          </a:p>
          <a:p>
            <a:pPr marL="749300" marR="0" lvl="0" indent="-371094" algn="l" rtl="0">
              <a:lnSpc>
                <a:spcPct val="115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This is the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store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reuse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pattern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Shape 322"/>
          <p:cNvSpPr txBox="1"/>
          <p:nvPr/>
        </p:nvSpPr>
        <p:spPr>
          <a:xfrm>
            <a:off x="1078375" y="985825"/>
            <a:ext cx="11715899" cy="6092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'Hello')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print_lyrics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"I'm a lumberjack, and I'm okay.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")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'I sleep all night and I work all day.')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Yo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print_lyrics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323" name="Shape 323"/>
          <p:cNvSpPr txBox="1"/>
          <p:nvPr/>
        </p:nvSpPr>
        <p:spPr>
          <a:xfrm>
            <a:off x="8877300" y="5327650"/>
            <a:ext cx="6913685" cy="2705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</a:t>
            </a:r>
            <a:endParaRPr lang="en-US" sz="3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I'm a lumberjack, and I'm okay.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 sleep all night and I work all day.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</a:t>
            </a:r>
          </a:p>
        </p:txBody>
      </p:sp>
      <p:cxnSp>
        <p:nvCxnSpPr>
          <p:cNvPr id="324" name="Shape 324"/>
          <p:cNvCxnSpPr/>
          <p:nvPr/>
        </p:nvCxnSpPr>
        <p:spPr>
          <a:xfrm rot="10800000">
            <a:off x="4334486" y="5532361"/>
            <a:ext cx="4353900" cy="1343099"/>
          </a:xfrm>
          <a:prstGeom prst="straightConnector1">
            <a:avLst/>
          </a:prstGeom>
          <a:noFill/>
          <a:ln w="889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Shape 329"/>
          <p:cNvSpPr txBox="1">
            <a:spLocks noGrp="1"/>
          </p:cNvSpPr>
          <p:nvPr>
            <p:ph type="title"/>
          </p:nvPr>
        </p:nvSpPr>
        <p:spPr>
          <a:xfrm>
            <a:off x="1155700" y="803564"/>
            <a:ext cx="13627100" cy="173633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Arguments</a:t>
            </a:r>
          </a:p>
        </p:txBody>
      </p:sp>
      <p:sp>
        <p:nvSpPr>
          <p:cNvPr id="330" name="Shape 330"/>
          <p:cNvSpPr txBox="1">
            <a:spLocks noGrp="1"/>
          </p:cNvSpPr>
          <p:nvPr>
            <p:ph idx="1"/>
          </p:nvPr>
        </p:nvSpPr>
        <p:spPr>
          <a:xfrm>
            <a:off x="1155700" y="2603501"/>
            <a:ext cx="13932000" cy="39116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An 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is a value we pass into the </a:t>
            </a: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as its 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input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when we call the function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use </a:t>
            </a: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arguments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so we can direct the 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do different kinds of work when we call it at </a:t>
            </a: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different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times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put the </a:t>
            </a: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arguments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in parenthes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 after the 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name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of the function</a:t>
            </a:r>
          </a:p>
        </p:txBody>
      </p:sp>
      <p:sp>
        <p:nvSpPr>
          <p:cNvPr id="331" name="Shape 331"/>
          <p:cNvSpPr txBox="1"/>
          <p:nvPr/>
        </p:nvSpPr>
        <p:spPr>
          <a:xfrm>
            <a:off x="4635500" y="6718296"/>
            <a:ext cx="7580313" cy="812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9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big</a:t>
            </a:r>
            <a:r>
              <a:rPr lang="en-US" sz="49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en-US" sz="49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max</a:t>
            </a:r>
            <a:r>
              <a:rPr lang="en-US" sz="49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49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'Hello world'</a:t>
            </a:r>
            <a:r>
              <a:rPr lang="en-US" sz="49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332" name="Shape 332"/>
          <p:cNvSpPr txBox="1"/>
          <p:nvPr/>
        </p:nvSpPr>
        <p:spPr>
          <a:xfrm>
            <a:off x="11498261" y="7823196"/>
            <a:ext cx="2446339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</a:t>
            </a:r>
          </a:p>
        </p:txBody>
      </p:sp>
      <p:cxnSp>
        <p:nvCxnSpPr>
          <p:cNvPr id="333" name="Shape 333"/>
          <p:cNvCxnSpPr/>
          <p:nvPr/>
        </p:nvCxnSpPr>
        <p:spPr>
          <a:xfrm>
            <a:off x="10014325" y="7538196"/>
            <a:ext cx="1288800" cy="638999"/>
          </a:xfrm>
          <a:prstGeom prst="straightConnector1">
            <a:avLst/>
          </a:prstGeom>
          <a:noFill/>
          <a:ln w="762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Shape 338"/>
          <p:cNvSpPr txBox="1">
            <a:spLocks noGrp="1"/>
          </p:cNvSpPr>
          <p:nvPr>
            <p:ph type="title"/>
          </p:nvPr>
        </p:nvSpPr>
        <p:spPr>
          <a:xfrm>
            <a:off x="1155700" y="803564"/>
            <a:ext cx="13203767" cy="173633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Parameters</a:t>
            </a:r>
          </a:p>
        </p:txBody>
      </p:sp>
      <p:sp>
        <p:nvSpPr>
          <p:cNvPr id="339" name="Shape 339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6988175" cy="505036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215900" indent="0">
              <a:lnSpc>
                <a:spcPct val="115000"/>
              </a:lnSpc>
              <a:spcBef>
                <a:spcPts val="0"/>
              </a:spcBef>
              <a:buSzPct val="171000"/>
              <a:buNone/>
            </a:pP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</a:t>
            </a:r>
            <a:r>
              <a:rPr lang="en-US" sz="360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parameter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is a variable which we use </a:t>
            </a:r>
            <a:r>
              <a:rPr lang="en-US" sz="360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the function </a:t>
            </a:r>
            <a:r>
              <a:rPr lang="en-US" sz="36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definition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  It is a </a:t>
            </a:r>
            <a:r>
              <a:rPr lang="en-US" sz="3600" dirty="0">
                <a:solidFill>
                  <a:schemeClr val="lt1"/>
                </a:solidFill>
              </a:rPr>
              <a:t>“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handle</a:t>
            </a:r>
            <a:r>
              <a:rPr lang="en-US" sz="3600" dirty="0">
                <a:solidFill>
                  <a:schemeClr val="lt1"/>
                </a:solidFill>
              </a:rPr>
              <a:t>”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that allows the code in the </a:t>
            </a:r>
            <a:r>
              <a:rPr lang="en-US" sz="360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access the </a:t>
            </a:r>
            <a:r>
              <a:rPr lang="en-US" sz="360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arguments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for a particular </a:t>
            </a:r>
            <a:r>
              <a:rPr lang="en-US" sz="360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invocation.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40" name="Shape 340"/>
          <p:cNvSpPr txBox="1"/>
          <p:nvPr/>
        </p:nvSpPr>
        <p:spPr>
          <a:xfrm>
            <a:off x="9867323" y="2188908"/>
            <a:ext cx="5713800" cy="6648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lang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lang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== '</a:t>
            </a:r>
            <a:r>
              <a:rPr lang="en-US" sz="26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es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Hola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</a:t>
            </a:r>
            <a:r>
              <a:rPr lang="en-US" sz="26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lang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== '</a:t>
            </a:r>
            <a:r>
              <a:rPr lang="en-US" sz="26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fr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'Bonjour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else: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'Hello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en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es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Hola</a:t>
            </a:r>
            <a:endParaRPr lang="en-US" sz="2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Bonjour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Return Values</a:t>
            </a:r>
          </a:p>
        </p:txBody>
      </p:sp>
      <p:sp>
        <p:nvSpPr>
          <p:cNvPr id="346" name="Shape 346"/>
          <p:cNvSpPr txBox="1">
            <a:spLocks noGrp="1"/>
          </p:cNvSpPr>
          <p:nvPr>
            <p:ph idx="1"/>
          </p:nvPr>
        </p:nvSpPr>
        <p:spPr>
          <a:xfrm>
            <a:off x="1155700" y="2603501"/>
            <a:ext cx="13932000" cy="225425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Often a function will take its arguments, do some computation, and 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return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 value to be used as the value of the function call in the </a:t>
            </a: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calling expression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  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return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keyword is used for this.</a:t>
            </a:r>
          </a:p>
        </p:txBody>
      </p:sp>
      <p:sp>
        <p:nvSpPr>
          <p:cNvPr id="347" name="Shape 347"/>
          <p:cNvSpPr txBox="1"/>
          <p:nvPr/>
        </p:nvSpPr>
        <p:spPr>
          <a:xfrm>
            <a:off x="2911989" y="5370512"/>
            <a:ext cx="6832088" cy="2832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32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2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return</a:t>
            </a: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"Hello</a:t>
            </a:r>
            <a:r>
              <a:rPr lang="en-US" sz="32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"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1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2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greet()</a:t>
            </a: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, "Glenn</a:t>
            </a:r>
            <a:r>
              <a:rPr lang="en-US" sz="32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")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2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greet()</a:t>
            </a: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, "Sally")</a:t>
            </a:r>
          </a:p>
        </p:txBody>
      </p:sp>
      <p:sp>
        <p:nvSpPr>
          <p:cNvPr id="348" name="Shape 348"/>
          <p:cNvSpPr txBox="1"/>
          <p:nvPr/>
        </p:nvSpPr>
        <p:spPr>
          <a:xfrm>
            <a:off x="10894613" y="5947162"/>
            <a:ext cx="4000500" cy="1193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en-US" sz="3600" i="0" u="none" strike="noStrike" cap="non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Hello Glenn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Hello Sally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Shape 353"/>
          <p:cNvSpPr txBox="1">
            <a:spLocks noGrp="1"/>
          </p:cNvSpPr>
          <p:nvPr>
            <p:ph type="title"/>
          </p:nvPr>
        </p:nvSpPr>
        <p:spPr>
          <a:xfrm>
            <a:off x="1155700" y="803564"/>
            <a:ext cx="13542433" cy="173633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Return Value</a:t>
            </a:r>
          </a:p>
        </p:txBody>
      </p:sp>
      <p:sp>
        <p:nvSpPr>
          <p:cNvPr id="354" name="Shape 354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661670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</a:t>
            </a:r>
            <a:r>
              <a:rPr lang="en-US"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fruitful</a:t>
            </a:r>
            <a:r>
              <a:rPr lang="en-US"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is one that produces a </a:t>
            </a: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result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(or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return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value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return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statement ends the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execution and 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sends back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the 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result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of the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</a:p>
        </p:txBody>
      </p:sp>
      <p:sp>
        <p:nvSpPr>
          <p:cNvPr id="355" name="Shape 355"/>
          <p:cNvSpPr txBox="1"/>
          <p:nvPr/>
        </p:nvSpPr>
        <p:spPr>
          <a:xfrm>
            <a:off x="9002225" y="2309525"/>
            <a:ext cx="6722399" cy="6429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5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lang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5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lang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== '</a:t>
            </a:r>
            <a:r>
              <a:rPr lang="en-US" sz="25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es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return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5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5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Hola</a:t>
            </a:r>
            <a:r>
              <a:rPr lang="en-US" sz="25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</a:t>
            </a:r>
            <a:r>
              <a:rPr lang="en-US" sz="25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5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lang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== '</a:t>
            </a:r>
            <a:r>
              <a:rPr lang="en-US" sz="25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fr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   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return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5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'Bonjour</a:t>
            </a:r>
            <a:r>
              <a:rPr lang="en-US" sz="25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else: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   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return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5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'Hello</a:t>
            </a:r>
            <a:r>
              <a:rPr lang="en-US" sz="25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5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en</a:t>
            </a: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),'Glenn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 Glenn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5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es</a:t>
            </a: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),'Sally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Hola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Sally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5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</a:t>
            </a: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),'Michael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Bonjour Michael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Shape 36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71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Arguments</a:t>
            </a:r>
            <a:r>
              <a:rPr lang="en-US" sz="71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en-US" sz="71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1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Parameters</a:t>
            </a:r>
            <a:r>
              <a:rPr lang="en-US" sz="71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and</a:t>
            </a:r>
            <a:r>
              <a:rPr lang="en-US" sz="71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1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Results</a:t>
            </a:r>
          </a:p>
        </p:txBody>
      </p:sp>
      <p:sp>
        <p:nvSpPr>
          <p:cNvPr id="361" name="Shape 361"/>
          <p:cNvSpPr txBox="1"/>
          <p:nvPr/>
        </p:nvSpPr>
        <p:spPr>
          <a:xfrm>
            <a:off x="1155700" y="2908300"/>
            <a:ext cx="7557000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big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max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'Hello world'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big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</a:p>
        </p:txBody>
      </p:sp>
      <p:sp>
        <p:nvSpPr>
          <p:cNvPr id="362" name="Shape 362"/>
          <p:cNvSpPr txBox="1"/>
          <p:nvPr/>
        </p:nvSpPr>
        <p:spPr>
          <a:xfrm>
            <a:off x="7805637" y="4011400"/>
            <a:ext cx="3127800" cy="34833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max(</a:t>
            </a:r>
            <a:r>
              <a:rPr lang="en-US" sz="24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blah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blah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x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D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blah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blah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return </a:t>
            </a:r>
            <a:r>
              <a:rPr lang="en-US" sz="24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  <a:r>
              <a:rPr lang="en-US" sz="24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</p:txBody>
      </p:sp>
      <p:cxnSp>
        <p:nvCxnSpPr>
          <p:cNvPr id="363" name="Shape 363"/>
          <p:cNvCxnSpPr/>
          <p:nvPr/>
        </p:nvCxnSpPr>
        <p:spPr>
          <a:xfrm flipH="1">
            <a:off x="6569200" y="5608275"/>
            <a:ext cx="1016099" cy="3600"/>
          </a:xfrm>
          <a:prstGeom prst="straightConnector1">
            <a:avLst/>
          </a:prstGeom>
          <a:noFill/>
          <a:ln w="889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64" name="Shape 364"/>
          <p:cNvSpPr txBox="1"/>
          <p:nvPr/>
        </p:nvSpPr>
        <p:spPr>
          <a:xfrm>
            <a:off x="3530600" y="5283200"/>
            <a:ext cx="2849562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600">
                <a:solidFill>
                  <a:srgbClr val="FF7F00"/>
                </a:solidFill>
              </a:rPr>
              <a:t>'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world</a:t>
            </a:r>
            <a:r>
              <a:rPr lang="en-US" sz="3600">
                <a:solidFill>
                  <a:srgbClr val="FF7F00"/>
                </a:solidFill>
              </a:rPr>
              <a:t>'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</p:txBody>
      </p:sp>
      <p:sp>
        <p:nvSpPr>
          <p:cNvPr id="365" name="Shape 365"/>
          <p:cNvSpPr txBox="1"/>
          <p:nvPr/>
        </p:nvSpPr>
        <p:spPr>
          <a:xfrm>
            <a:off x="13066711" y="5232400"/>
            <a:ext cx="644524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3600">
                <a:solidFill>
                  <a:srgbClr val="00FF00"/>
                </a:solidFill>
              </a:rPr>
              <a:t>'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</a:t>
            </a:r>
            <a:r>
              <a:rPr lang="en-US" sz="3600">
                <a:solidFill>
                  <a:srgbClr val="00FF00"/>
                </a:solidFill>
              </a:rPr>
              <a:t>'</a:t>
            </a:r>
          </a:p>
        </p:txBody>
      </p:sp>
      <p:cxnSp>
        <p:nvCxnSpPr>
          <p:cNvPr id="366" name="Shape 366"/>
          <p:cNvCxnSpPr/>
          <p:nvPr/>
        </p:nvCxnSpPr>
        <p:spPr>
          <a:xfrm flipH="1">
            <a:off x="11153774" y="5594350"/>
            <a:ext cx="1492250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67" name="Shape 367"/>
          <p:cNvSpPr txBox="1"/>
          <p:nvPr/>
        </p:nvSpPr>
        <p:spPr>
          <a:xfrm>
            <a:off x="1700213" y="6502400"/>
            <a:ext cx="2325685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</a:t>
            </a:r>
          </a:p>
        </p:txBody>
      </p:sp>
      <p:cxnSp>
        <p:nvCxnSpPr>
          <p:cNvPr id="368" name="Shape 368"/>
          <p:cNvCxnSpPr/>
          <p:nvPr/>
        </p:nvCxnSpPr>
        <p:spPr>
          <a:xfrm flipH="1">
            <a:off x="3027375" y="5965150"/>
            <a:ext cx="903299" cy="532499"/>
          </a:xfrm>
          <a:prstGeom prst="straightConnector1">
            <a:avLst/>
          </a:prstGeom>
          <a:noFill/>
          <a:ln w="762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69" name="Shape 369"/>
          <p:cNvSpPr txBox="1"/>
          <p:nvPr/>
        </p:nvSpPr>
        <p:spPr>
          <a:xfrm>
            <a:off x="11231561" y="2908300"/>
            <a:ext cx="2479674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Parameter</a:t>
            </a:r>
          </a:p>
        </p:txBody>
      </p:sp>
      <p:cxnSp>
        <p:nvCxnSpPr>
          <p:cNvPr id="370" name="Shape 370"/>
          <p:cNvCxnSpPr/>
          <p:nvPr/>
        </p:nvCxnSpPr>
        <p:spPr>
          <a:xfrm rot="10800000" flipH="1">
            <a:off x="10056975" y="3373299"/>
            <a:ext cx="1049100" cy="1075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71" name="Shape 371"/>
          <p:cNvSpPr txBox="1"/>
          <p:nvPr/>
        </p:nvSpPr>
        <p:spPr>
          <a:xfrm>
            <a:off x="13023850" y="6743700"/>
            <a:ext cx="1689326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Result</a:t>
            </a:r>
          </a:p>
        </p:txBody>
      </p:sp>
      <p:cxnSp>
        <p:nvCxnSpPr>
          <p:cNvPr id="372" name="Shape 372"/>
          <p:cNvCxnSpPr/>
          <p:nvPr/>
        </p:nvCxnSpPr>
        <p:spPr>
          <a:xfrm>
            <a:off x="13377862" y="5940425"/>
            <a:ext cx="0" cy="7112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Stored (and reused) Steps</a:t>
            </a:r>
          </a:p>
        </p:txBody>
      </p:sp>
      <p:sp>
        <p:nvSpPr>
          <p:cNvPr id="214" name="Shape 214"/>
          <p:cNvSpPr txBox="1"/>
          <p:nvPr/>
        </p:nvSpPr>
        <p:spPr>
          <a:xfrm>
            <a:off x="12869861" y="3721100"/>
            <a:ext cx="3162300" cy="3746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Output: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Zip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</a:t>
            </a:r>
          </a:p>
        </p:txBody>
      </p:sp>
      <p:sp>
        <p:nvSpPr>
          <p:cNvPr id="215" name="Shape 215"/>
          <p:cNvSpPr txBox="1"/>
          <p:nvPr/>
        </p:nvSpPr>
        <p:spPr>
          <a:xfrm>
            <a:off x="7899399" y="2971800"/>
            <a:ext cx="3586161" cy="38004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Program: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25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thing():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ourier New"/>
              <a:buNone/>
            </a:pP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5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'Hello</a:t>
            </a:r>
            <a:r>
              <a:rPr lang="en-US" sz="25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ourier New"/>
              <a:buNone/>
            </a:pP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5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'Fun</a:t>
            </a:r>
            <a:r>
              <a:rPr lang="en-US" sz="25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ourier New"/>
              <a:buNone/>
            </a:pPr>
            <a:r>
              <a:rPr lang="en-US" sz="25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ourier New"/>
              <a:buNone/>
            </a:pP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thing()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5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'Zip</a:t>
            </a:r>
            <a:r>
              <a:rPr lang="en-US" sz="25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ourier New"/>
              <a:buNone/>
            </a:pP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thing()</a:t>
            </a:r>
          </a:p>
        </p:txBody>
      </p:sp>
      <p:sp>
        <p:nvSpPr>
          <p:cNvPr id="216" name="Shape 216"/>
          <p:cNvSpPr txBox="1"/>
          <p:nvPr/>
        </p:nvSpPr>
        <p:spPr>
          <a:xfrm>
            <a:off x="762000" y="2730500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def</a:t>
            </a:r>
          </a:p>
        </p:txBody>
      </p:sp>
      <p:cxnSp>
        <p:nvCxnSpPr>
          <p:cNvPr id="217" name="Shape 217"/>
          <p:cNvCxnSpPr/>
          <p:nvPr/>
        </p:nvCxnSpPr>
        <p:spPr>
          <a:xfrm rot="10800000">
            <a:off x="2114550" y="3313111"/>
            <a:ext cx="6349" cy="18494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18" name="Shape 218"/>
          <p:cNvCxnSpPr/>
          <p:nvPr/>
        </p:nvCxnSpPr>
        <p:spPr>
          <a:xfrm flipH="1">
            <a:off x="9366249" y="5416550"/>
            <a:ext cx="3421062" cy="342899"/>
          </a:xfrm>
          <a:prstGeom prst="straightConnector1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19" name="Shape 219"/>
          <p:cNvCxnSpPr/>
          <p:nvPr/>
        </p:nvCxnSpPr>
        <p:spPr>
          <a:xfrm rot="10800000">
            <a:off x="9423474" y="6615025"/>
            <a:ext cx="3334500" cy="270299"/>
          </a:xfrm>
          <a:prstGeom prst="straightConnector1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20" name="Shape 220"/>
          <p:cNvSpPr txBox="1"/>
          <p:nvPr/>
        </p:nvSpPr>
        <p:spPr>
          <a:xfrm>
            <a:off x="4429850" y="3608375"/>
            <a:ext cx="2743199" cy="11154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5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'Hello')</a:t>
            </a:r>
          </a:p>
          <a:p>
            <a:pPr lvl="0" algn="ctr">
              <a:buClr>
                <a:schemeClr val="lt1"/>
              </a:buClr>
              <a:buSzPct val="25000"/>
            </a:pPr>
            <a:r>
              <a:rPr lang="en-US" sz="35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('Fun')</a:t>
            </a:r>
          </a:p>
        </p:txBody>
      </p:sp>
      <p:sp>
        <p:nvSpPr>
          <p:cNvPr id="221" name="Shape 221"/>
          <p:cNvSpPr txBox="1"/>
          <p:nvPr/>
        </p:nvSpPr>
        <p:spPr>
          <a:xfrm>
            <a:off x="762000" y="5092700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thing</a:t>
            </a: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</a:p>
        </p:txBody>
      </p:sp>
      <p:cxnSp>
        <p:nvCxnSpPr>
          <p:cNvPr id="222" name="Shape 222"/>
          <p:cNvCxnSpPr/>
          <p:nvPr/>
        </p:nvCxnSpPr>
        <p:spPr>
          <a:xfrm rot="10800000">
            <a:off x="2114549" y="5713411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3" name="Shape 223"/>
          <p:cNvCxnSpPr/>
          <p:nvPr/>
        </p:nvCxnSpPr>
        <p:spPr>
          <a:xfrm flipH="1">
            <a:off x="3491700" y="4099050"/>
            <a:ext cx="856500" cy="1024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4" name="Shape 224"/>
          <p:cNvCxnSpPr/>
          <p:nvPr/>
        </p:nvCxnSpPr>
        <p:spPr>
          <a:xfrm rot="10800000" flipH="1">
            <a:off x="3527425" y="4723637"/>
            <a:ext cx="2100300" cy="893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5" name="Shape 225"/>
          <p:cNvCxnSpPr>
            <a:endCxn id="216" idx="3"/>
          </p:cNvCxnSpPr>
          <p:nvPr/>
        </p:nvCxnSpPr>
        <p:spPr>
          <a:xfrm rot="10800000">
            <a:off x="3505199" y="3028950"/>
            <a:ext cx="951900" cy="5796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26" name="Shape 226"/>
          <p:cNvSpPr txBox="1"/>
          <p:nvPr/>
        </p:nvSpPr>
        <p:spPr>
          <a:xfrm>
            <a:off x="3850696" y="7773866"/>
            <a:ext cx="8802689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call these reusable pieces of code </a:t>
            </a:r>
            <a:r>
              <a:rPr lang="en-US" sz="2800" b="0" i="0" u="none" strike="noStrike" cap="none" dirty="0">
                <a:solidFill>
                  <a:schemeClr val="lt1"/>
                </a:solidFill>
                <a:sym typeface="Arial"/>
              </a:rPr>
              <a:t>“</a:t>
            </a:r>
            <a:r>
              <a:rPr lang="en-US" sz="2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functions</a:t>
            </a:r>
            <a:r>
              <a:rPr lang="en-US" sz="2800" b="0" i="0" u="none" strike="noStrike" cap="none" dirty="0">
                <a:solidFill>
                  <a:schemeClr val="lt1"/>
                </a:solidFill>
                <a:sym typeface="Arial"/>
              </a:rPr>
              <a:t>”</a:t>
            </a:r>
          </a:p>
        </p:txBody>
      </p:sp>
      <p:sp>
        <p:nvSpPr>
          <p:cNvPr id="227" name="Shape 227"/>
          <p:cNvSpPr txBox="1"/>
          <p:nvPr/>
        </p:nvSpPr>
        <p:spPr>
          <a:xfrm>
            <a:off x="5038724" y="2997200"/>
            <a:ext cx="1767873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thing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():</a:t>
            </a:r>
          </a:p>
        </p:txBody>
      </p:sp>
      <p:sp>
        <p:nvSpPr>
          <p:cNvPr id="228" name="Shape 228"/>
          <p:cNvSpPr txBox="1"/>
          <p:nvPr/>
        </p:nvSpPr>
        <p:spPr>
          <a:xfrm>
            <a:off x="762000" y="7302500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thing</a:t>
            </a: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</a:p>
        </p:txBody>
      </p:sp>
      <p:cxnSp>
        <p:nvCxnSpPr>
          <p:cNvPr id="229" name="Shape 229"/>
          <p:cNvCxnSpPr/>
          <p:nvPr/>
        </p:nvCxnSpPr>
        <p:spPr>
          <a:xfrm rot="10800000">
            <a:off x="2114549" y="6729412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30" name="Shape 230"/>
          <p:cNvSpPr txBox="1"/>
          <p:nvPr/>
        </p:nvSpPr>
        <p:spPr>
          <a:xfrm>
            <a:off x="762000" y="6223000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Zip</a:t>
            </a: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en-US" sz="35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Shape 37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Multiple </a:t>
            </a:r>
            <a:r>
              <a:rPr lang="en-US" sz="72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Parameters</a:t>
            </a:r>
            <a:r>
              <a:rPr lang="en-US" sz="7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/ </a:t>
            </a:r>
            <a:r>
              <a:rPr lang="en-US" sz="72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Arguments</a:t>
            </a:r>
          </a:p>
        </p:txBody>
      </p:sp>
      <p:sp>
        <p:nvSpPr>
          <p:cNvPr id="378" name="Shape 378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7588250" cy="525462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define more than one 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parameter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in the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definition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simply add more </a:t>
            </a: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arguments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when we call the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match the number and order of arguments and parameters</a:t>
            </a:r>
          </a:p>
        </p:txBody>
      </p:sp>
      <p:sp>
        <p:nvSpPr>
          <p:cNvPr id="379" name="Shape 379"/>
          <p:cNvSpPr txBox="1"/>
          <p:nvPr/>
        </p:nvSpPr>
        <p:spPr>
          <a:xfrm>
            <a:off x="9966100" y="3380664"/>
            <a:ext cx="5481000" cy="39348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addtwo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a, b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added =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+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b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return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added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endParaRPr sz="300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addtwo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3, 5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8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Shape 38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A9A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Void (non-fruitful) Functions</a:t>
            </a:r>
          </a:p>
        </p:txBody>
      </p:sp>
      <p:sp>
        <p:nvSpPr>
          <p:cNvPr id="385" name="Shape 385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When a function does not return a value, we call it a </a:t>
            </a: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void</a:t>
            </a: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function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Functions that return values are </a:t>
            </a: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fruitful</a:t>
            </a: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functions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FFFF"/>
              </a:buClr>
              <a:buSzPct val="171000"/>
              <a:buFont typeface="Cabin"/>
              <a:buChar char="•"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Void</a:t>
            </a:r>
            <a: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functions are </a:t>
            </a:r>
            <a:r>
              <a:rPr lang="en-US" sz="360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not fruitful</a:t>
            </a:r>
            <a:r>
              <a:rPr lang="en-US" sz="360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Shape 39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To function or not to function...</a:t>
            </a:r>
          </a:p>
        </p:txBody>
      </p:sp>
      <p:sp>
        <p:nvSpPr>
          <p:cNvPr id="391" name="Shape 391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Organize your code into </a:t>
            </a:r>
            <a:r>
              <a:rPr lang="en-US"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paragraphs</a:t>
            </a:r>
            <a:r>
              <a:rPr lang="en-US"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capture a complete thought and </a:t>
            </a:r>
            <a:r>
              <a:rPr lang="en-US"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name it</a:t>
            </a:r>
            <a:r>
              <a:rPr lang="en-US"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</a:t>
            </a:r>
            <a:r>
              <a:rPr lang="en-US"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’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 repeat yourself - make it work once and then reuse it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 something gets too long or complex, break it up into logical chunks and put those chunks in functions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Make a library of common stuff that you do over and over - perhaps share this with your friends...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Shape 403"/>
          <p:cNvSpPr txBox="1">
            <a:spLocks noGrp="1"/>
          </p:cNvSpPr>
          <p:nvPr>
            <p:ph type="title"/>
          </p:nvPr>
        </p:nvSpPr>
        <p:spPr>
          <a:xfrm>
            <a:off x="1155700" y="803564"/>
            <a:ext cx="13237633" cy="173633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Summary</a:t>
            </a:r>
          </a:p>
        </p:txBody>
      </p:sp>
      <p:sp>
        <p:nvSpPr>
          <p:cNvPr id="404" name="Shape 404"/>
          <p:cNvSpPr txBox="1">
            <a:spLocks noGrp="1"/>
          </p:cNvSpPr>
          <p:nvPr>
            <p:ph idx="1"/>
          </p:nvPr>
        </p:nvSpPr>
        <p:spPr>
          <a:xfrm>
            <a:off x="8178800" y="2886163"/>
            <a:ext cx="690890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6188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Arguments</a:t>
            </a:r>
          </a:p>
          <a:p>
            <a:pPr marL="685800" marR="0" lvl="0" indent="-36188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Results (fruitful functions)</a:t>
            </a:r>
          </a:p>
          <a:p>
            <a:pPr marL="685800" marR="0" lvl="0" indent="-36188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Void (non-fruitful) functions</a:t>
            </a:r>
          </a:p>
          <a:p>
            <a:pPr marL="685800" marR="0" lvl="0" indent="-36188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Why use functions?</a:t>
            </a:r>
          </a:p>
        </p:txBody>
      </p:sp>
      <p:sp>
        <p:nvSpPr>
          <p:cNvPr id="405" name="Shape 405"/>
          <p:cNvSpPr txBox="1">
            <a:spLocks noGrp="1"/>
          </p:cNvSpPr>
          <p:nvPr>
            <p:ph type="body" idx="4294967295"/>
          </p:nvPr>
        </p:nvSpPr>
        <p:spPr>
          <a:xfrm>
            <a:off x="0" y="2886075"/>
            <a:ext cx="6370638" cy="496728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6188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Functions</a:t>
            </a:r>
          </a:p>
          <a:p>
            <a:pPr marL="685800" marR="0" lvl="0" indent="-36188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Built-In Functions</a:t>
            </a:r>
          </a:p>
          <a:p>
            <a:pPr marL="685800" indent="-361886" algn="l">
              <a:lnSpc>
                <a:spcPct val="80000"/>
              </a:lnSpc>
              <a:spcBef>
                <a:spcPts val="3500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Type conversion (</a:t>
            </a:r>
            <a:r>
              <a:rPr lang="en-US" sz="3600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float)</a:t>
            </a:r>
          </a:p>
          <a:p>
            <a:pPr marL="685800" indent="-361886" algn="l">
              <a:lnSpc>
                <a:spcPct val="80000"/>
              </a:lnSpc>
              <a:spcBef>
                <a:spcPts val="3500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 conversions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6188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Parameters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Shape 396"/>
          <p:cNvSpPr txBox="1"/>
          <p:nvPr/>
        </p:nvSpPr>
        <p:spPr>
          <a:xfrm>
            <a:off x="735013" y="871538"/>
            <a:ext cx="1993900" cy="660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8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Exercise</a:t>
            </a:r>
          </a:p>
        </p:txBody>
      </p:sp>
      <p:sp>
        <p:nvSpPr>
          <p:cNvPr id="397" name="Shape 397"/>
          <p:cNvSpPr txBox="1"/>
          <p:nvPr/>
        </p:nvSpPr>
        <p:spPr>
          <a:xfrm>
            <a:off x="1957754" y="1817077"/>
            <a:ext cx="11885246" cy="502937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Rewrite your pay computation with time-and-a-half for overtime and create a function called </a:t>
            </a:r>
            <a:r>
              <a:rPr lang="en-US" sz="3800" u="none" strike="noStrike" cap="none" dirty="0" err="1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computepay</a:t>
            </a: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which takes two parameters ( hours and  rate).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endParaRPr sz="38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Hours: </a:t>
            </a:r>
            <a:r>
              <a:rPr lang="en-US" sz="3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Rate: </a:t>
            </a:r>
            <a:r>
              <a:rPr lang="en-US" sz="3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10</a:t>
            </a: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endParaRPr lang="en-US" sz="3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Pay: 475.0</a:t>
            </a:r>
          </a:p>
        </p:txBody>
      </p:sp>
      <p:sp>
        <p:nvSpPr>
          <p:cNvPr id="398" name="Shape 398"/>
          <p:cNvSpPr txBox="1"/>
          <p:nvPr/>
        </p:nvSpPr>
        <p:spPr>
          <a:xfrm>
            <a:off x="9746384" y="7061200"/>
            <a:ext cx="5233988" cy="660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475 = 40 * 10 + 5 * 15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Functions</a:t>
            </a:r>
          </a:p>
        </p:txBody>
      </p:sp>
      <p:sp>
        <p:nvSpPr>
          <p:cNvPr id="236" name="Shape 236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There are two kinds of 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functions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in Python.</a:t>
            </a:r>
          </a:p>
          <a:p>
            <a:pPr marL="670306" marR="0" lvl="1" indent="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00FF00"/>
              </a:buClr>
              <a:buSzPct val="100000"/>
              <a:buNone/>
            </a:pP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Built-in functions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that are provided as part of Python - </a:t>
            </a:r>
            <a:r>
              <a:rPr lang="en-US" sz="36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print(), 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input(), type(), float(), </a:t>
            </a:r>
            <a:r>
              <a:rPr lang="en-US" sz="3600" u="none" strike="noStrike" cap="none" dirty="0" err="1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 ...</a:t>
            </a:r>
          </a:p>
          <a:p>
            <a:pPr marL="670306" marR="0" lvl="1" indent="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00FF00"/>
              </a:buClr>
              <a:buSzPct val="100000"/>
              <a:buNone/>
            </a:pP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Functions that we define ourselves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then use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treat </a:t>
            </a:r>
            <a: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 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names as 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new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reserved words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b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(i.e., we avoid them as variable names)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 Definition</a:t>
            </a:r>
          </a:p>
        </p:txBody>
      </p:sp>
      <p:sp>
        <p:nvSpPr>
          <p:cNvPr id="242" name="Shape 24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 Python a 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is some reusable code that takes 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arguments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(s) as input, does some computation, and then returns a result or results</a:t>
            </a:r>
          </a:p>
          <a:p>
            <a:pPr marL="749300" marR="0" lvl="0" indent="-371094" algn="l" rtl="0">
              <a:lnSpc>
                <a:spcPct val="115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define a 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using the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def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reserved word</a:t>
            </a:r>
          </a:p>
          <a:p>
            <a:pPr marL="749300" marR="0" lvl="0" indent="-371094" algn="l" rtl="0">
              <a:lnSpc>
                <a:spcPct val="115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call/invoke the 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by using the function name, parenthes</a:t>
            </a: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s, and 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arguments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in an expression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/>
          <p:nvPr/>
        </p:nvSpPr>
        <p:spPr>
          <a:xfrm>
            <a:off x="8564550" y="4876800"/>
            <a:ext cx="6984899" cy="3302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big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max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('Hello world')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big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tiny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min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('Hello world')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tiny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ourier New"/>
              <a:buNone/>
            </a:pPr>
            <a:endParaRPr sz="3000" dirty="0">
              <a:solidFill>
                <a:srgbClr val="FF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</a:p>
        </p:txBody>
      </p:sp>
      <p:sp>
        <p:nvSpPr>
          <p:cNvPr id="248" name="Shape 248"/>
          <p:cNvSpPr txBox="1"/>
          <p:nvPr/>
        </p:nvSpPr>
        <p:spPr>
          <a:xfrm>
            <a:off x="2032000" y="1714500"/>
            <a:ext cx="6782399" cy="812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9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big</a:t>
            </a:r>
            <a:r>
              <a:rPr lang="en-US" sz="49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 </a:t>
            </a:r>
            <a:r>
              <a:rPr lang="en-US" sz="49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max</a:t>
            </a:r>
            <a:r>
              <a:rPr lang="en-US" sz="4900" u="none" strike="noStrike" cap="none" dirty="0">
                <a:solidFill>
                  <a:srgbClr val="FF4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49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'Hello world'</a:t>
            </a:r>
            <a:r>
              <a:rPr lang="en-US" sz="4900" u="none" strike="noStrike" cap="none" dirty="0">
                <a:solidFill>
                  <a:srgbClr val="FF4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249" name="Shape 249"/>
          <p:cNvSpPr txBox="1"/>
          <p:nvPr/>
        </p:nvSpPr>
        <p:spPr>
          <a:xfrm>
            <a:off x="8814399" y="947883"/>
            <a:ext cx="2393952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</a:t>
            </a:r>
          </a:p>
        </p:txBody>
      </p:sp>
      <p:cxnSp>
        <p:nvCxnSpPr>
          <p:cNvPr id="250" name="Shape 250"/>
          <p:cNvCxnSpPr>
            <a:endCxn id="249" idx="1"/>
          </p:cNvCxnSpPr>
          <p:nvPr/>
        </p:nvCxnSpPr>
        <p:spPr>
          <a:xfrm flipV="1">
            <a:off x="7723909" y="1259033"/>
            <a:ext cx="1090490" cy="565149"/>
          </a:xfrm>
          <a:prstGeom prst="straightConnector1">
            <a:avLst/>
          </a:prstGeom>
          <a:noFill/>
          <a:ln w="762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51" name="Shape 251"/>
          <p:cNvSpPr txBox="1"/>
          <p:nvPr/>
        </p:nvSpPr>
        <p:spPr>
          <a:xfrm>
            <a:off x="3771900" y="3460750"/>
            <a:ext cx="614361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'w'</a:t>
            </a:r>
          </a:p>
        </p:txBody>
      </p:sp>
      <p:cxnSp>
        <p:nvCxnSpPr>
          <p:cNvPr id="252" name="Shape 252"/>
          <p:cNvCxnSpPr/>
          <p:nvPr/>
        </p:nvCxnSpPr>
        <p:spPr>
          <a:xfrm>
            <a:off x="4387850" y="3927475"/>
            <a:ext cx="1214437" cy="709612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53" name="Shape 253"/>
          <p:cNvSpPr txBox="1"/>
          <p:nvPr/>
        </p:nvSpPr>
        <p:spPr>
          <a:xfrm>
            <a:off x="5751512" y="4406900"/>
            <a:ext cx="1266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4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Result</a:t>
            </a:r>
          </a:p>
        </p:txBody>
      </p:sp>
      <p:cxnSp>
        <p:nvCxnSpPr>
          <p:cNvPr id="254" name="Shape 254"/>
          <p:cNvCxnSpPr/>
          <p:nvPr/>
        </p:nvCxnSpPr>
        <p:spPr>
          <a:xfrm>
            <a:off x="2614611" y="2671761"/>
            <a:ext cx="711200" cy="5969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55" name="Shape 255"/>
          <p:cNvSpPr txBox="1"/>
          <p:nvPr/>
        </p:nvSpPr>
        <p:spPr>
          <a:xfrm>
            <a:off x="334947" y="2857500"/>
            <a:ext cx="26223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4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Assignment</a:t>
            </a:r>
          </a:p>
        </p:txBody>
      </p:sp>
      <p:cxnSp>
        <p:nvCxnSpPr>
          <p:cNvPr id="256" name="Shape 256"/>
          <p:cNvCxnSpPr/>
          <p:nvPr/>
        </p:nvCxnSpPr>
        <p:spPr>
          <a:xfrm rot="10800000" flipH="1">
            <a:off x="4054475" y="2633662"/>
            <a:ext cx="204786" cy="841374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Max Function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x="1200150" y="2616200"/>
            <a:ext cx="7132199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big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max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('Hello world')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big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</a:p>
        </p:txBody>
      </p:sp>
      <p:sp>
        <p:nvSpPr>
          <p:cNvPr id="263" name="Shape 263"/>
          <p:cNvSpPr txBox="1"/>
          <p:nvPr/>
        </p:nvSpPr>
        <p:spPr>
          <a:xfrm>
            <a:off x="6845300" y="4468805"/>
            <a:ext cx="2819400" cy="28194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max()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</a:p>
        </p:txBody>
      </p:sp>
      <p:cxnSp>
        <p:nvCxnSpPr>
          <p:cNvPr id="264" name="Shape 264"/>
          <p:cNvCxnSpPr/>
          <p:nvPr/>
        </p:nvCxnSpPr>
        <p:spPr>
          <a:xfrm flipH="1">
            <a:off x="5299074" y="5922955"/>
            <a:ext cx="1492250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65" name="Shape 265"/>
          <p:cNvSpPr txBox="1"/>
          <p:nvPr/>
        </p:nvSpPr>
        <p:spPr>
          <a:xfrm>
            <a:off x="2616200" y="5351455"/>
            <a:ext cx="2849562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600">
                <a:solidFill>
                  <a:srgbClr val="FF7F00"/>
                </a:solidFill>
              </a:rPr>
              <a:t>'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world</a:t>
            </a:r>
            <a:r>
              <a:rPr lang="en-US" sz="3600">
                <a:solidFill>
                  <a:srgbClr val="FF7F00"/>
                </a:solidFill>
              </a:rPr>
              <a:t>'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3F3F3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(a string)</a:t>
            </a:r>
          </a:p>
        </p:txBody>
      </p:sp>
      <p:sp>
        <p:nvSpPr>
          <p:cNvPr id="266" name="Shape 266"/>
          <p:cNvSpPr txBox="1"/>
          <p:nvPr/>
        </p:nvSpPr>
        <p:spPr>
          <a:xfrm>
            <a:off x="11642725" y="5300655"/>
            <a:ext cx="2187575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3600">
                <a:solidFill>
                  <a:srgbClr val="00FF00"/>
                </a:solidFill>
              </a:rPr>
              <a:t>'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</a:t>
            </a:r>
            <a:r>
              <a:rPr lang="en-US" sz="3600">
                <a:solidFill>
                  <a:srgbClr val="00FF00"/>
                </a:solidFill>
              </a:rPr>
              <a:t>'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(a string)</a:t>
            </a:r>
          </a:p>
        </p:txBody>
      </p:sp>
      <p:cxnSp>
        <p:nvCxnSpPr>
          <p:cNvPr id="267" name="Shape 267"/>
          <p:cNvCxnSpPr/>
          <p:nvPr/>
        </p:nvCxnSpPr>
        <p:spPr>
          <a:xfrm flipH="1">
            <a:off x="9680574" y="5872155"/>
            <a:ext cx="1492250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68" name="Shape 268"/>
          <p:cNvSpPr txBox="1"/>
          <p:nvPr/>
        </p:nvSpPr>
        <p:spPr>
          <a:xfrm>
            <a:off x="10474325" y="2265220"/>
            <a:ext cx="4940400" cy="26351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is 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some stored code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that we use. A function takes some </a:t>
            </a: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input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produces an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output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</a:p>
        </p:txBody>
      </p:sp>
      <p:sp>
        <p:nvSpPr>
          <p:cNvPr id="269" name="Shape 269"/>
          <p:cNvSpPr txBox="1"/>
          <p:nvPr/>
        </p:nvSpPr>
        <p:spPr>
          <a:xfrm>
            <a:off x="5953125" y="7618405"/>
            <a:ext cx="4521200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Guido wrote this code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Max Function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x="1200150" y="2616200"/>
            <a:ext cx="7132199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big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max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('Hello world')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big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</a:p>
        </p:txBody>
      </p:sp>
      <p:sp>
        <p:nvSpPr>
          <p:cNvPr id="263" name="Shape 263"/>
          <p:cNvSpPr txBox="1"/>
          <p:nvPr/>
        </p:nvSpPr>
        <p:spPr>
          <a:xfrm>
            <a:off x="6669089" y="4462455"/>
            <a:ext cx="3159124" cy="28194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FFFF00"/>
              </a:buClr>
              <a:buSzPct val="25000"/>
            </a:pPr>
            <a:r>
              <a:rPr lang="en-US" sz="24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max(</a:t>
            </a:r>
            <a:r>
              <a:rPr lang="en-US" sz="2400" dirty="0" err="1">
                <a:solidFill>
                  <a:srgbClr val="00FD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blah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blah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x 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dirty="0" err="1">
                <a:solidFill>
                  <a:srgbClr val="00FD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blah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blah</a:t>
            </a:r>
          </a:p>
        </p:txBody>
      </p:sp>
      <p:cxnSp>
        <p:nvCxnSpPr>
          <p:cNvPr id="264" name="Shape 264"/>
          <p:cNvCxnSpPr/>
          <p:nvPr/>
        </p:nvCxnSpPr>
        <p:spPr>
          <a:xfrm flipH="1">
            <a:off x="5299074" y="5922955"/>
            <a:ext cx="1242403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65" name="Shape 265"/>
          <p:cNvSpPr txBox="1"/>
          <p:nvPr/>
        </p:nvSpPr>
        <p:spPr>
          <a:xfrm>
            <a:off x="2616200" y="5351455"/>
            <a:ext cx="2849562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600">
                <a:solidFill>
                  <a:srgbClr val="FF7F00"/>
                </a:solidFill>
              </a:rPr>
              <a:t>'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world</a:t>
            </a:r>
            <a:r>
              <a:rPr lang="en-US" sz="3600">
                <a:solidFill>
                  <a:srgbClr val="FF7F00"/>
                </a:solidFill>
              </a:rPr>
              <a:t>'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3F3F3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(a string)</a:t>
            </a:r>
          </a:p>
        </p:txBody>
      </p:sp>
      <p:sp>
        <p:nvSpPr>
          <p:cNvPr id="266" name="Shape 266"/>
          <p:cNvSpPr txBox="1"/>
          <p:nvPr/>
        </p:nvSpPr>
        <p:spPr>
          <a:xfrm>
            <a:off x="11642725" y="5300655"/>
            <a:ext cx="2187575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3600">
                <a:solidFill>
                  <a:srgbClr val="00FF00"/>
                </a:solidFill>
              </a:rPr>
              <a:t>'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</a:t>
            </a:r>
            <a:r>
              <a:rPr lang="en-US" sz="3600">
                <a:solidFill>
                  <a:srgbClr val="00FF00"/>
                </a:solidFill>
              </a:rPr>
              <a:t>'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(a string)</a:t>
            </a:r>
          </a:p>
        </p:txBody>
      </p:sp>
      <p:cxnSp>
        <p:nvCxnSpPr>
          <p:cNvPr id="267" name="Shape 267"/>
          <p:cNvCxnSpPr/>
          <p:nvPr/>
        </p:nvCxnSpPr>
        <p:spPr>
          <a:xfrm flipH="1">
            <a:off x="10093569" y="5872155"/>
            <a:ext cx="1079255" cy="0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68" name="Shape 268"/>
          <p:cNvSpPr txBox="1"/>
          <p:nvPr/>
        </p:nvSpPr>
        <p:spPr>
          <a:xfrm>
            <a:off x="10474325" y="2265218"/>
            <a:ext cx="4940400" cy="26351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is 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some stored code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that we use. A function takes some </a:t>
            </a: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input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produces an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output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</a:p>
        </p:txBody>
      </p:sp>
      <p:sp>
        <p:nvSpPr>
          <p:cNvPr id="269" name="Shape 269"/>
          <p:cNvSpPr txBox="1"/>
          <p:nvPr/>
        </p:nvSpPr>
        <p:spPr>
          <a:xfrm>
            <a:off x="5953125" y="7618405"/>
            <a:ext cx="4521200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Guido wrote this code</a:t>
            </a:r>
          </a:p>
        </p:txBody>
      </p:sp>
    </p:spTree>
    <p:extLst>
      <p:ext uri="{BB962C8B-B14F-4D97-AF65-F5344CB8AC3E}">
        <p14:creationId xmlns:p14="http://schemas.microsoft.com/office/powerpoint/2010/main" val="290090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Type Conversions</a:t>
            </a:r>
          </a:p>
        </p:txBody>
      </p:sp>
      <p:sp>
        <p:nvSpPr>
          <p:cNvPr id="288" name="Shape 288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587375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When you put an integer and floating point in an expression, the integer is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implicitly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converted to a float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You can control this with the built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 functions </a:t>
            </a: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 and float()</a:t>
            </a:r>
          </a:p>
        </p:txBody>
      </p:sp>
      <p:sp>
        <p:nvSpPr>
          <p:cNvPr id="289" name="Shape 289"/>
          <p:cNvSpPr txBox="1"/>
          <p:nvPr/>
        </p:nvSpPr>
        <p:spPr>
          <a:xfrm>
            <a:off x="7940325" y="2064450"/>
            <a:ext cx="7874399" cy="659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>
              <a:buClr>
                <a:schemeClr val="lt1"/>
              </a:buClr>
              <a:buSzPct val="25000"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float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(99)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100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0.99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42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</a:t>
            </a:r>
            <a:r>
              <a:rPr lang="en-US" sz="28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f = </a:t>
            </a:r>
            <a:r>
              <a:rPr lang="en-US" sz="28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float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42.0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(f)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'float'&gt;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*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float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(3)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–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5)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-2.5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 txBox="1">
            <a:spLocks noGrp="1"/>
          </p:cNvSpPr>
          <p:nvPr>
            <p:ph type="title"/>
          </p:nvPr>
        </p:nvSpPr>
        <p:spPr>
          <a:xfrm>
            <a:off x="1155700" y="606822"/>
            <a:ext cx="6288088" cy="215394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 Conversions</a:t>
            </a:r>
          </a:p>
        </p:txBody>
      </p:sp>
      <p:sp>
        <p:nvSpPr>
          <p:cNvPr id="295" name="Shape 295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6116638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You can also use </a:t>
            </a:r>
            <a:r>
              <a:rPr lang="en-US" sz="36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float()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convert between strings and integers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You will get an </a:t>
            </a:r>
            <a:r>
              <a:rPr lang="en-US" sz="3600" u="none" strike="noStrike" cap="none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error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if the string does not contain numeric characters</a:t>
            </a:r>
          </a:p>
        </p:txBody>
      </p:sp>
      <p:sp>
        <p:nvSpPr>
          <p:cNvPr id="296" name="Shape 296"/>
          <p:cNvSpPr txBox="1"/>
          <p:nvPr/>
        </p:nvSpPr>
        <p:spPr>
          <a:xfrm>
            <a:off x="7946600" y="742950"/>
            <a:ext cx="7369199" cy="7658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'123'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</a:t>
            </a:r>
            <a:r>
              <a:rPr lang="en-US" sz="25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5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25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(most recent call last):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 File "&lt;</a:t>
            </a:r>
            <a:r>
              <a:rPr lang="en-US" sz="25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25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TypeError</a:t>
            </a: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cannot concatenate '</a:t>
            </a:r>
            <a:r>
              <a:rPr lang="en-US" sz="25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 and '</a:t>
            </a:r>
            <a:r>
              <a:rPr lang="en-US" sz="25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5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</a:t>
            </a:r>
            <a:r>
              <a:rPr lang="en-US" sz="25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+ 1)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124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nsv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'hello 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niv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5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nsv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25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(most recent call last):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 File "&lt;</a:t>
            </a:r>
            <a:r>
              <a:rPr lang="en-US" sz="25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25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ValueError</a:t>
            </a: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invalid literal for </a:t>
            </a:r>
            <a:r>
              <a:rPr lang="en-US" sz="25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()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154</TotalTime>
  <Words>1508</Words>
  <Application>Microsoft Office PowerPoint</Application>
  <PresentationFormat>Произвольный</PresentationFormat>
  <Paragraphs>262</Paragraphs>
  <Slides>24</Slides>
  <Notes>23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2" baseType="lpstr">
      <vt:lpstr>Arial</vt:lpstr>
      <vt:lpstr>Cabin</vt:lpstr>
      <vt:lpstr>Century Gothic</vt:lpstr>
      <vt:lpstr>Courier</vt:lpstr>
      <vt:lpstr>Courier New</vt:lpstr>
      <vt:lpstr>Gill Sans</vt:lpstr>
      <vt:lpstr>Wingdings 3</vt:lpstr>
      <vt:lpstr>Ион</vt:lpstr>
      <vt:lpstr>The lecture 5 Functions</vt:lpstr>
      <vt:lpstr>Stored (and reused) Steps</vt:lpstr>
      <vt:lpstr>Python Functions</vt:lpstr>
      <vt:lpstr>Function Definition</vt:lpstr>
      <vt:lpstr>Презентация PowerPoint</vt:lpstr>
      <vt:lpstr>Max Function</vt:lpstr>
      <vt:lpstr>Max Function</vt:lpstr>
      <vt:lpstr>Type Conversions</vt:lpstr>
      <vt:lpstr>String Conversions</vt:lpstr>
      <vt:lpstr>Functions of Our Own…</vt:lpstr>
      <vt:lpstr>Building our Own Functions</vt:lpstr>
      <vt:lpstr>Презентация PowerPoint</vt:lpstr>
      <vt:lpstr>Definitions and Uses</vt:lpstr>
      <vt:lpstr>Презентация PowerPoint</vt:lpstr>
      <vt:lpstr>Arguments</vt:lpstr>
      <vt:lpstr>Parameters</vt:lpstr>
      <vt:lpstr>Return Values</vt:lpstr>
      <vt:lpstr>Return Value</vt:lpstr>
      <vt:lpstr>Arguments, Parameters, and Results</vt:lpstr>
      <vt:lpstr>Multiple Parameters / Arguments</vt:lpstr>
      <vt:lpstr>Void (non-fruitful) Functions</vt:lpstr>
      <vt:lpstr>To function or not to function...</vt:lpstr>
      <vt:lpstr>Summary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Functions</dc:title>
  <dc:creator>Владислав Карюкин</dc:creator>
  <cp:lastModifiedBy>Владислав Карюкин</cp:lastModifiedBy>
  <cp:revision>50</cp:revision>
  <dcterms:modified xsi:type="dcterms:W3CDTF">2021-09-16T10:32:30Z</dcterms:modified>
</cp:coreProperties>
</file>